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96" r:id="rId3"/>
    <p:sldId id="300" r:id="rId4"/>
    <p:sldId id="302" r:id="rId5"/>
    <p:sldId id="270" r:id="rId6"/>
    <p:sldId id="316" r:id="rId7"/>
    <p:sldId id="266" r:id="rId8"/>
    <p:sldId id="318" r:id="rId9"/>
    <p:sldId id="325" r:id="rId10"/>
    <p:sldId id="334" r:id="rId11"/>
    <p:sldId id="336" r:id="rId12"/>
    <p:sldId id="335" r:id="rId13"/>
    <p:sldId id="267" r:id="rId14"/>
    <p:sldId id="329" r:id="rId15"/>
    <p:sldId id="273" r:id="rId16"/>
    <p:sldId id="274" r:id="rId17"/>
    <p:sldId id="330" r:id="rId18"/>
    <p:sldId id="33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 Slab" panose="020B0604020202020204" charset="0"/>
      <p:regular r:id="rId25"/>
      <p:bold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9A"/>
    <a:srgbClr val="0091EA"/>
    <a:srgbClr val="FFFFFF"/>
    <a:srgbClr val="ACD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633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038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20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2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62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56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47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74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62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6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85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2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Помощник</a:t>
            </a:r>
            <a:br>
              <a:rPr lang="ru-RU" dirty="0"/>
            </a:br>
            <a:r>
              <a:rPr lang="ru-RU" dirty="0"/>
              <a:t>Ижевска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0C32C0-1249-4F0F-87FB-67FD0661B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6818144" y="2380576"/>
            <a:ext cx="1683762" cy="56506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609302-0F05-4A5F-B0A1-36FEABCFE280}"/>
              </a:ext>
            </a:extLst>
          </p:cNvPr>
          <p:cNvSpPr/>
          <p:nvPr/>
        </p:nvSpPr>
        <p:spPr>
          <a:xfrm>
            <a:off x="6447521" y="2109127"/>
            <a:ext cx="45719" cy="1107959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Код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3F4762-B5E0-4C63-B5EE-EBCF38FA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A91469-B750-4A7F-A56C-92FE3DDC3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474" y="1222057"/>
            <a:ext cx="5373693" cy="31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9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Код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3F4762-B5E0-4C63-B5EE-EBCF38FA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F7C117-3B58-4091-BE75-78DFA084B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408" y="975084"/>
            <a:ext cx="2983184" cy="31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Код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3F4762-B5E0-4C63-B5EE-EBCF38FA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0B4D76-FA46-4B51-9B53-9A450D678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" t="2568"/>
          <a:stretch/>
        </p:blipFill>
        <p:spPr>
          <a:xfrm>
            <a:off x="1414984" y="907725"/>
            <a:ext cx="5556116" cy="38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786240" y="30816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Распознавание номеров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786240" y="2156760"/>
            <a:ext cx="2751120" cy="829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ru-RU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Фотография номера автомобиля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FB31421-5E8D-4336-B3E0-6FEBB1CECF4A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13</a:t>
            </a:fld>
            <a:endParaRPr lang="ru-RU" sz="1300" b="0" strike="noStrike" spc="-1">
              <a:latin typeface="Times New Roman"/>
            </a:endParaRPr>
          </a:p>
        </p:txBody>
      </p:sp>
      <p:pic>
        <p:nvPicPr>
          <p:cNvPr id="368" name="Рисунок 2"/>
          <p:cNvPicPr/>
          <p:nvPr/>
        </p:nvPicPr>
        <p:blipFill>
          <a:blip r:embed="rId2"/>
          <a:stretch/>
        </p:blipFill>
        <p:spPr>
          <a:xfrm>
            <a:off x="5052600" y="1724040"/>
            <a:ext cx="2423880" cy="209160"/>
          </a:xfrm>
          <a:prstGeom prst="rect">
            <a:avLst/>
          </a:prstGeom>
          <a:ln w="0">
            <a:noFill/>
          </a:ln>
        </p:spPr>
      </p:pic>
      <p:pic>
        <p:nvPicPr>
          <p:cNvPr id="369" name="Рисунок 6"/>
          <p:cNvPicPr/>
          <p:nvPr/>
        </p:nvPicPr>
        <p:blipFill>
          <a:blip r:embed="rId3"/>
          <a:stretch/>
        </p:blipFill>
        <p:spPr>
          <a:xfrm>
            <a:off x="4718880" y="3501000"/>
            <a:ext cx="3333960" cy="654480"/>
          </a:xfrm>
          <a:prstGeom prst="rect">
            <a:avLst/>
          </a:prstGeom>
          <a:ln w="0">
            <a:noFill/>
          </a:ln>
        </p:spPr>
      </p:pic>
      <p:sp>
        <p:nvSpPr>
          <p:cNvPr id="370" name="CustomShape 4"/>
          <p:cNvSpPr/>
          <p:nvPr/>
        </p:nvSpPr>
        <p:spPr>
          <a:xfrm flipV="1">
            <a:off x="3290400" y="1827720"/>
            <a:ext cx="1541520" cy="74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C7A88"/>
            </a:solidFill>
            <a:round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1" name="CustomShape 5"/>
          <p:cNvSpPr/>
          <p:nvPr/>
        </p:nvSpPr>
        <p:spPr>
          <a:xfrm>
            <a:off x="3290400" y="2571840"/>
            <a:ext cx="1401120" cy="12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C7A88"/>
            </a:solidFill>
            <a:round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372" name="Рисунок 22"/>
          <p:cNvPicPr/>
          <p:nvPr/>
        </p:nvPicPr>
        <p:blipFill>
          <a:blip r:embed="rId4"/>
          <a:stretch/>
        </p:blipFill>
        <p:spPr>
          <a:xfrm>
            <a:off x="3537360" y="3389760"/>
            <a:ext cx="569160" cy="569160"/>
          </a:xfrm>
          <a:prstGeom prst="rect">
            <a:avLst/>
          </a:prstGeom>
          <a:ln w="0">
            <a:noFill/>
          </a:ln>
        </p:spPr>
      </p:pic>
      <p:pic>
        <p:nvPicPr>
          <p:cNvPr id="373" name="Рисунок 24"/>
          <p:cNvPicPr/>
          <p:nvPr/>
        </p:nvPicPr>
        <p:blipFill>
          <a:blip r:embed="rId5"/>
          <a:stretch/>
        </p:blipFill>
        <p:spPr>
          <a:xfrm>
            <a:off x="3537360" y="1400040"/>
            <a:ext cx="857160" cy="857160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E5492C-ABD6-4B83-A9FC-D08AA98475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Аутентификация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FEF19C-C2F7-4C4A-AC3B-0B53626D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38" y="1264748"/>
            <a:ext cx="6107124" cy="2809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D1B1C5-C856-40B2-A8E1-98D913C2F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3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786240" y="28512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Что можно добавить в будущем?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C8C077E-7E78-4449-904E-579164CCA2AD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15</a:t>
            </a:fld>
            <a:endParaRPr lang="ru-RU" sz="1300" b="0" strike="noStrike" spc="-1">
              <a:latin typeface="Times New Roman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786240" y="1010880"/>
            <a:ext cx="7571520" cy="29469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Начисление баллов за сообщения о нарушении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Магазин, где товары или услуги можно покупать за баллы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Карту со всеми отправленными пользователями нарушениями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Съёмку небольшого видео с нарушением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Отправку сообщений о несанкционированных свалках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Вход через Госуслуги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342B2B-4ADF-48BF-AB6B-B202D4A88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786240" y="28512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Выводы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B4B2860-CFC6-41B6-B07C-0CF3F664220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16</a:t>
            </a:fld>
            <a:endParaRPr lang="ru-RU" sz="1300" b="0" strike="noStrike" spc="-1">
              <a:latin typeface="Times New Roman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786240" y="1080000"/>
            <a:ext cx="7571520" cy="3457624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Создан макет приложения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Реализована аутентификация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Реализованы основное меню,  экран редактирования информации о себе, выбора местоположения, типа нарушения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Реализовано автоматическое распознавание номера и последующая фотофиксация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Созданные нарушения отправляются на сервер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Приложение синхронизируется с сервером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88F2F-EEEB-4E80-99D5-1EB213984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Что можно добавить в будущем?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Google Shape;111;p17">
            <a:extLst>
              <a:ext uri="{FF2B5EF4-FFF2-40B4-BE49-F238E27FC236}">
                <a16:creationId xmlns:a16="http://schemas.microsoft.com/office/drawing/2014/main" id="{4020C144-D208-4686-BD50-AB3E54B12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2947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/>
              <a:t>Начисление баллов за сообщения о нарушении</a:t>
            </a:r>
            <a:endParaRPr lang="en-US" sz="2000" dirty="0"/>
          </a:p>
          <a:p>
            <a:pPr lvl="0"/>
            <a:r>
              <a:rPr lang="ru-RU" sz="2000" dirty="0"/>
              <a:t>Магазин, где товары или услуги можно покупать за баллы</a:t>
            </a:r>
            <a:endParaRPr lang="en-US" sz="2000" dirty="0"/>
          </a:p>
          <a:p>
            <a:pPr lvl="0"/>
            <a:r>
              <a:rPr lang="ru-RU" sz="2000" dirty="0"/>
              <a:t>Карту со всеми отправленными пользователями нарушениями</a:t>
            </a:r>
            <a:endParaRPr lang="en-US" sz="2000" dirty="0"/>
          </a:p>
          <a:p>
            <a:pPr lvl="0"/>
            <a:r>
              <a:rPr lang="ru-RU" sz="2000" dirty="0"/>
              <a:t>Съёмку небольшого видео с нарушением</a:t>
            </a:r>
            <a:endParaRPr lang="en-US" sz="2000" dirty="0"/>
          </a:p>
          <a:p>
            <a:pPr lvl="0"/>
            <a:r>
              <a:rPr lang="ru-RU" sz="2000" dirty="0"/>
              <a:t>Отправку сообщений о несанкционированных свалках</a:t>
            </a:r>
            <a:endParaRPr lang="en-US" sz="2000" dirty="0"/>
          </a:p>
          <a:p>
            <a:pPr lvl="0"/>
            <a:r>
              <a:rPr lang="ru-RU" sz="2000" dirty="0"/>
              <a:t>Вход через Госуслуги</a:t>
            </a:r>
            <a:endParaRPr lang="en-US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0D9F7-8C8A-43EB-90D5-39CB2B770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685800" y="14119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/>
              <a:t>Спасибо</a:t>
            </a:r>
            <a:r>
              <a:rPr lang="en" sz="6000" b="1" dirty="0"/>
              <a:t>!</a:t>
            </a:r>
            <a:endParaRPr sz="6000" b="1" dirty="0"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535321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3600" b="1" dirty="0"/>
              <a:t>Есть вопросы</a:t>
            </a:r>
            <a:r>
              <a:rPr lang="en" sz="3600" b="1" dirty="0"/>
              <a:t>?</a:t>
            </a:r>
            <a:endParaRPr sz="3600" b="1" dirty="0"/>
          </a:p>
        </p:txBody>
      </p:sp>
      <p:sp>
        <p:nvSpPr>
          <p:cNvPr id="389" name="Google Shape;389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FA7ADE-C502-4F42-B3EE-3B99A0E73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6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98853E-08DB-431B-A50D-D4A346D3D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7793" b="7793"/>
          <a:stretch/>
        </p:blipFill>
        <p:spPr>
          <a:xfrm>
            <a:off x="-8442" y="-79"/>
            <a:ext cx="9135998" cy="513899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C781650-C169-4533-98B2-7D4D71819E51}"/>
              </a:ext>
            </a:extLst>
          </p:cNvPr>
          <p:cNvSpPr/>
          <p:nvPr/>
        </p:nvSpPr>
        <p:spPr>
          <a:xfrm>
            <a:off x="180210" y="66745"/>
            <a:ext cx="1294844" cy="473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E1DC11-DF32-4BF6-B44E-9B19B66B6B0A}"/>
              </a:ext>
            </a:extLst>
          </p:cNvPr>
          <p:cNvSpPr/>
          <p:nvPr/>
        </p:nvSpPr>
        <p:spPr>
          <a:xfrm>
            <a:off x="243618" y="3787454"/>
            <a:ext cx="4021357" cy="1049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350;p33">
            <a:extLst>
              <a:ext uri="{FF2B5EF4-FFF2-40B4-BE49-F238E27FC236}">
                <a16:creationId xmlns:a16="http://schemas.microsoft.com/office/drawing/2014/main" id="{14929F30-CAC7-4B26-BD24-340D5AB7B4F4}"/>
              </a:ext>
            </a:extLst>
          </p:cNvPr>
          <p:cNvSpPr txBox="1">
            <a:spLocks/>
          </p:cNvSpPr>
          <p:nvPr/>
        </p:nvSpPr>
        <p:spPr>
          <a:xfrm>
            <a:off x="243618" y="3787454"/>
            <a:ext cx="4021357" cy="104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Парковка на газоне в Ижевске</a:t>
            </a:r>
            <a:endParaRPr lang="en-US" sz="2400" dirty="0">
              <a:highlight>
                <a:schemeClr val="lt2"/>
              </a:highligh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BFCAA0-86FD-445C-A207-2332B74E4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Процедура подачи жалобы сейчас</a:t>
            </a:r>
            <a:endParaRPr dirty="0"/>
          </a:p>
        </p:txBody>
      </p:sp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-13349" y="2791519"/>
            <a:ext cx="9157349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279151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1786339" y="2123892"/>
            <a:ext cx="473400" cy="4734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814414" y="2123892"/>
            <a:ext cx="473400" cy="4734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5842489" y="2123892"/>
            <a:ext cx="473400" cy="473400"/>
            <a:chOff x="5842489" y="1703401"/>
            <a:chExt cx="473400" cy="473400"/>
          </a:xfrm>
          <a:solidFill>
            <a:srgbClr val="ACDBF8"/>
          </a:solidFill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1379839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Зафиксировать нарушение,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сделав фото или записав видео</a:t>
            </a:r>
          </a:p>
        </p:txBody>
      </p:sp>
      <p:sp>
        <p:nvSpPr>
          <p:cNvPr id="473" name="Google Shape;473;p40"/>
          <p:cNvSpPr txBox="1"/>
          <p:nvPr/>
        </p:nvSpPr>
        <p:spPr>
          <a:xfrm>
            <a:off x="3407914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Составить обращение, указав фамилию, имя, электронную почту, место, время и суть нарушения</a:t>
            </a:r>
          </a:p>
        </p:txBody>
      </p:sp>
      <p:sp>
        <p:nvSpPr>
          <p:cNvPr id="474" name="Google Shape;474;p40"/>
          <p:cNvSpPr txBox="1"/>
          <p:nvPr/>
        </p:nvSpPr>
        <p:spPr>
          <a:xfrm>
            <a:off x="5437846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Отправить обращение через личное обращение, заказное письмо или сайт ГИБДД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9A82290-4D70-46A6-B632-0675F802B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3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D8CF576-3FBA-458A-8ACC-425973D3E8F6}"/>
              </a:ext>
            </a:extLst>
          </p:cNvPr>
          <p:cNvSpPr/>
          <p:nvPr/>
        </p:nvSpPr>
        <p:spPr>
          <a:xfrm>
            <a:off x="5737275" y="373769"/>
            <a:ext cx="2279910" cy="226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Google Shape;264;p29"/>
          <p:cNvSpPr txBox="1">
            <a:spLocks noGrp="1"/>
          </p:cNvSpPr>
          <p:nvPr>
            <p:ph type="ctrTitle" idx="4294967295"/>
          </p:nvPr>
        </p:nvSpPr>
        <p:spPr>
          <a:xfrm>
            <a:off x="153513" y="209747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+5 баллов</a:t>
            </a:r>
            <a:endParaRPr sz="3200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264;p29">
            <a:extLst>
              <a:ext uri="{FF2B5EF4-FFF2-40B4-BE49-F238E27FC236}">
                <a16:creationId xmlns:a16="http://schemas.microsoft.com/office/drawing/2014/main" id="{39C65E89-863A-4B1B-B88F-D0CDF82FA5D2}"/>
              </a:ext>
            </a:extLst>
          </p:cNvPr>
          <p:cNvSpPr txBox="1">
            <a:spLocks/>
          </p:cNvSpPr>
          <p:nvPr/>
        </p:nvSpPr>
        <p:spPr>
          <a:xfrm>
            <a:off x="230132" y="1347250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400" dirty="0"/>
              <a:t>+10 баллов</a:t>
            </a:r>
          </a:p>
        </p:txBody>
      </p:sp>
      <p:sp>
        <p:nvSpPr>
          <p:cNvPr id="10" name="Google Shape;264;p29">
            <a:extLst>
              <a:ext uri="{FF2B5EF4-FFF2-40B4-BE49-F238E27FC236}">
                <a16:creationId xmlns:a16="http://schemas.microsoft.com/office/drawing/2014/main" id="{E466DC38-EB8E-4B4A-9950-128E4CEF51F6}"/>
              </a:ext>
            </a:extLst>
          </p:cNvPr>
          <p:cNvSpPr txBox="1">
            <a:spLocks/>
          </p:cNvSpPr>
          <p:nvPr/>
        </p:nvSpPr>
        <p:spPr>
          <a:xfrm>
            <a:off x="767774" y="2453901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000" dirty="0"/>
              <a:t>+2 балла</a:t>
            </a:r>
          </a:p>
        </p:txBody>
      </p:sp>
      <p:sp>
        <p:nvSpPr>
          <p:cNvPr id="11" name="Google Shape;264;p29">
            <a:extLst>
              <a:ext uri="{FF2B5EF4-FFF2-40B4-BE49-F238E27FC236}">
                <a16:creationId xmlns:a16="http://schemas.microsoft.com/office/drawing/2014/main" id="{1C492D01-8359-432D-98A3-E3449C5E8ACD}"/>
              </a:ext>
            </a:extLst>
          </p:cNvPr>
          <p:cNvSpPr txBox="1">
            <a:spLocks/>
          </p:cNvSpPr>
          <p:nvPr/>
        </p:nvSpPr>
        <p:spPr>
          <a:xfrm>
            <a:off x="2391996" y="499228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800" dirty="0"/>
              <a:t>+3 балла</a:t>
            </a:r>
          </a:p>
        </p:txBody>
      </p:sp>
      <p:cxnSp>
        <p:nvCxnSpPr>
          <p:cNvPr id="12" name="Google Shape;669;p46">
            <a:extLst>
              <a:ext uri="{FF2B5EF4-FFF2-40B4-BE49-F238E27FC236}">
                <a16:creationId xmlns:a16="http://schemas.microsoft.com/office/drawing/2014/main" id="{0F61AD15-8751-4A27-868E-3A3F130EC99A}"/>
              </a:ext>
            </a:extLst>
          </p:cNvPr>
          <p:cNvCxnSpPr>
            <a:cxnSpLocks/>
          </p:cNvCxnSpPr>
          <p:nvPr/>
        </p:nvCxnSpPr>
        <p:spPr>
          <a:xfrm flipH="1">
            <a:off x="3406724" y="946678"/>
            <a:ext cx="2330551" cy="33439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80B649-9EF0-4E8C-BA32-F37910545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14" t="14382" r="15846" b="6158"/>
          <a:stretch/>
        </p:blipFill>
        <p:spPr>
          <a:xfrm>
            <a:off x="5891982" y="528000"/>
            <a:ext cx="1976893" cy="14934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C9F35C-850A-41DB-8680-6C90DBC70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06" y="2392268"/>
            <a:ext cx="1859392" cy="2393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9FE8E66-E925-485D-BB8B-4D101142F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922" y="2392268"/>
            <a:ext cx="1578934" cy="1913065"/>
          </a:xfrm>
          <a:prstGeom prst="rect">
            <a:avLst/>
          </a:prstGeom>
        </p:spPr>
      </p:pic>
      <p:sp>
        <p:nvSpPr>
          <p:cNvPr id="24" name="Google Shape;472;p40">
            <a:extLst>
              <a:ext uri="{FF2B5EF4-FFF2-40B4-BE49-F238E27FC236}">
                <a16:creationId xmlns:a16="http://schemas.microsoft.com/office/drawing/2014/main" id="{E4972676-4484-4A8A-9E97-71B8907F9D81}"/>
              </a:ext>
            </a:extLst>
          </p:cNvPr>
          <p:cNvSpPr txBox="1"/>
          <p:nvPr/>
        </p:nvSpPr>
        <p:spPr>
          <a:xfrm>
            <a:off x="5891982" y="2047834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 баллов</a:t>
            </a:r>
          </a:p>
        </p:txBody>
      </p:sp>
      <p:sp>
        <p:nvSpPr>
          <p:cNvPr id="25" name="Google Shape;472;p40">
            <a:extLst>
              <a:ext uri="{FF2B5EF4-FFF2-40B4-BE49-F238E27FC236}">
                <a16:creationId xmlns:a16="http://schemas.microsoft.com/office/drawing/2014/main" id="{9E2D3447-60C9-4CDA-8078-0824B79876E8}"/>
              </a:ext>
            </a:extLst>
          </p:cNvPr>
          <p:cNvSpPr txBox="1"/>
          <p:nvPr/>
        </p:nvSpPr>
        <p:spPr>
          <a:xfrm>
            <a:off x="4933225" y="4828148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 баллов</a:t>
            </a:r>
          </a:p>
        </p:txBody>
      </p:sp>
      <p:sp>
        <p:nvSpPr>
          <p:cNvPr id="26" name="Google Shape;472;p40">
            <a:extLst>
              <a:ext uri="{FF2B5EF4-FFF2-40B4-BE49-F238E27FC236}">
                <a16:creationId xmlns:a16="http://schemas.microsoft.com/office/drawing/2014/main" id="{857F030D-227D-4F44-B022-381D5C382FEB}"/>
              </a:ext>
            </a:extLst>
          </p:cNvPr>
          <p:cNvSpPr txBox="1"/>
          <p:nvPr/>
        </p:nvSpPr>
        <p:spPr>
          <a:xfrm>
            <a:off x="7130922" y="4378495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 баллов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2ADCA-C5CE-4919-A562-F273BC12A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EE1CFA-C9A3-4174-A7B7-5CB82DF1A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90" name="TextShape 2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2C0E78D-964F-4512-B3BB-5464288933C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lang="ru-RU" sz="1300" b="0" strike="noStrike" spc="-1">
              <a:latin typeface="Times New Roman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48744B-22EF-4251-9F8D-4EE4097F7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Используемые технологии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879693"/>
            <a:ext cx="2419800" cy="523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OpenALPR</a:t>
            </a:r>
            <a:endParaRPr b="1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7DCB3D-4679-4FC0-A8C5-990F36065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356319"/>
            <a:ext cx="2664450" cy="5233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BC4D96-CF1D-4218-AA6F-6A1BF4483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4" t="18820" r="12311" b="18051"/>
          <a:stretch/>
        </p:blipFill>
        <p:spPr>
          <a:xfrm>
            <a:off x="747927" y="2620558"/>
            <a:ext cx="2877832" cy="1057065"/>
          </a:xfrm>
          <a:prstGeom prst="rect">
            <a:avLst/>
          </a:prstGeom>
        </p:spPr>
      </p:pic>
      <p:sp>
        <p:nvSpPr>
          <p:cNvPr id="15" name="Google Shape;141;p20">
            <a:extLst>
              <a:ext uri="{FF2B5EF4-FFF2-40B4-BE49-F238E27FC236}">
                <a16:creationId xmlns:a16="http://schemas.microsoft.com/office/drawing/2014/main" id="{3557124A-52BC-40B4-9882-7AE0F4CC3CF7}"/>
              </a:ext>
            </a:extLst>
          </p:cNvPr>
          <p:cNvSpPr txBox="1">
            <a:spLocks/>
          </p:cNvSpPr>
          <p:nvPr/>
        </p:nvSpPr>
        <p:spPr>
          <a:xfrm>
            <a:off x="747926" y="3633427"/>
            <a:ext cx="3116581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Firebase Realtime Database</a:t>
            </a:r>
            <a:r>
              <a:rPr lang="ru-RU" b="1" dirty="0"/>
              <a:t> </a:t>
            </a:r>
            <a:endParaRPr lang="en-US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9C253B-603E-4C47-BF55-7198F83A5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01" t="24432" r="13649" b="22081"/>
          <a:stretch/>
        </p:blipFill>
        <p:spPr>
          <a:xfrm>
            <a:off x="4483502" y="1096751"/>
            <a:ext cx="2877832" cy="949067"/>
          </a:xfrm>
          <a:prstGeom prst="rect">
            <a:avLst/>
          </a:prstGeom>
        </p:spPr>
      </p:pic>
      <p:sp>
        <p:nvSpPr>
          <p:cNvPr id="18" name="Google Shape;141;p20">
            <a:extLst>
              <a:ext uri="{FF2B5EF4-FFF2-40B4-BE49-F238E27FC236}">
                <a16:creationId xmlns:a16="http://schemas.microsoft.com/office/drawing/2014/main" id="{38DA8E91-4869-490B-85D9-FC7536DBFF32}"/>
              </a:ext>
            </a:extLst>
          </p:cNvPr>
          <p:cNvSpPr txBox="1">
            <a:spLocks/>
          </p:cNvSpPr>
          <p:nvPr/>
        </p:nvSpPr>
        <p:spPr>
          <a:xfrm>
            <a:off x="4483502" y="1870162"/>
            <a:ext cx="2419800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Firebase Storage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3D0B474-2972-4E45-BB70-FA9FF9E8A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502" y="2571750"/>
            <a:ext cx="2664450" cy="1263394"/>
          </a:xfrm>
          <a:prstGeom prst="rect">
            <a:avLst/>
          </a:prstGeom>
        </p:spPr>
      </p:pic>
      <p:sp>
        <p:nvSpPr>
          <p:cNvPr id="23" name="Google Shape;141;p20">
            <a:extLst>
              <a:ext uri="{FF2B5EF4-FFF2-40B4-BE49-F238E27FC236}">
                <a16:creationId xmlns:a16="http://schemas.microsoft.com/office/drawing/2014/main" id="{743A3FBE-2CE7-4F51-9F68-155AA971A5BB}"/>
              </a:ext>
            </a:extLst>
          </p:cNvPr>
          <p:cNvSpPr txBox="1">
            <a:spLocks/>
          </p:cNvSpPr>
          <p:nvPr/>
        </p:nvSpPr>
        <p:spPr>
          <a:xfrm>
            <a:off x="4483502" y="3633427"/>
            <a:ext cx="2419800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SQLite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FE64B4-B205-425A-BF90-E9B774487F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7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786240" y="30816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Используемые технологии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786240" y="2393640"/>
            <a:ext cx="2751120" cy="523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Firebase Authentication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E5D0929-8A57-4425-8EFE-125EF896F556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7</a:t>
            </a:fld>
            <a:endParaRPr lang="ru-RU" sz="1300" b="0" strike="noStrike" spc="-1">
              <a:latin typeface="Times New Roman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4572000" y="2596680"/>
            <a:ext cx="3116160" cy="52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Yandex Maps API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363" name="Рисунок 3"/>
          <p:cNvPicPr/>
          <p:nvPr/>
        </p:nvPicPr>
        <p:blipFill>
          <a:blip r:embed="rId2"/>
          <a:srcRect l="12339" t="24433" r="12118" b="19572"/>
          <a:stretch/>
        </p:blipFill>
        <p:spPr>
          <a:xfrm>
            <a:off x="834480" y="1591200"/>
            <a:ext cx="2877480" cy="968400"/>
          </a:xfrm>
          <a:prstGeom prst="rect">
            <a:avLst/>
          </a:prstGeom>
          <a:ln w="0">
            <a:noFill/>
          </a:ln>
        </p:spPr>
      </p:pic>
      <p:pic>
        <p:nvPicPr>
          <p:cNvPr id="364" name="Рисунок 5"/>
          <p:cNvPicPr/>
          <p:nvPr/>
        </p:nvPicPr>
        <p:blipFill>
          <a:blip r:embed="rId3"/>
          <a:stretch/>
        </p:blipFill>
        <p:spPr>
          <a:xfrm>
            <a:off x="4572000" y="1524600"/>
            <a:ext cx="1764360" cy="1144440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1701B2-CF73-4FDB-8977-C9483D029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Также использовались библиотеки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2947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Picasso</a:t>
            </a:r>
          </a:p>
          <a:p>
            <a:pPr lvl="0"/>
            <a:r>
              <a:rPr lang="en-US" sz="2000" dirty="0"/>
              <a:t>Google GSON</a:t>
            </a:r>
          </a:p>
          <a:p>
            <a:pPr lvl="0"/>
            <a:r>
              <a:rPr lang="en-US" sz="2000" dirty="0"/>
              <a:t>Retrofit</a:t>
            </a:r>
          </a:p>
          <a:p>
            <a:pPr lvl="0"/>
            <a:r>
              <a:rPr lang="en-US" sz="2000" dirty="0"/>
              <a:t>Android image slider</a:t>
            </a:r>
          </a:p>
          <a:p>
            <a:pPr lvl="0"/>
            <a:r>
              <a:rPr lang="en-US" sz="2000" dirty="0" err="1"/>
              <a:t>AvatarImageView</a:t>
            </a:r>
            <a:endParaRPr lang="en-US" sz="2000" dirty="0"/>
          </a:p>
          <a:p>
            <a:pPr lvl="0"/>
            <a:r>
              <a:rPr lang="en-US" sz="2000" dirty="0" err="1"/>
              <a:t>VerifyCodeView</a:t>
            </a:r>
            <a:endParaRPr lang="en-U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AC7D94-80F7-4A36-ACFD-25C86189A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9" r="21970"/>
          <a:stretch/>
        </p:blipFill>
        <p:spPr>
          <a:xfrm>
            <a:off x="6220590" y="2791875"/>
            <a:ext cx="1641916" cy="914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F038EC-D3E1-4177-960C-B2822381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526" y="1777262"/>
            <a:ext cx="2741208" cy="7629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FD837D-8D7E-444B-B782-D3880E2F5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195"/>
          <a:stretch/>
        </p:blipFill>
        <p:spPr>
          <a:xfrm>
            <a:off x="3626898" y="3243422"/>
            <a:ext cx="2357349" cy="12129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D20027-B9F3-478E-9EFF-B84E8532FC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59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Код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3F4762-B5E0-4C63-B5EE-EBCF38FA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0B4D76-FA46-4B51-9B53-9A450D678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" t="2568"/>
          <a:stretch/>
        </p:blipFill>
        <p:spPr>
          <a:xfrm>
            <a:off x="1414984" y="907725"/>
            <a:ext cx="5556116" cy="38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6234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246</Words>
  <Application>Microsoft Office PowerPoint</Application>
  <PresentationFormat>Экран (16:9)</PresentationFormat>
  <Paragraphs>78</Paragraphs>
  <Slides>18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Calibri</vt:lpstr>
      <vt:lpstr>Roboto Slab</vt:lpstr>
      <vt:lpstr>Source Sans Pro</vt:lpstr>
      <vt:lpstr>Arial</vt:lpstr>
      <vt:lpstr>Times New Roman</vt:lpstr>
      <vt:lpstr>Cordelia template</vt:lpstr>
      <vt:lpstr>Помощник Ижевска</vt:lpstr>
      <vt:lpstr>Презентация PowerPoint</vt:lpstr>
      <vt:lpstr>Процедура подачи жалобы сейчас</vt:lpstr>
      <vt:lpstr>+5 баллов</vt:lpstr>
      <vt:lpstr>Презентация PowerPoint</vt:lpstr>
      <vt:lpstr>Используемые технологии</vt:lpstr>
      <vt:lpstr>Презентация PowerPoint</vt:lpstr>
      <vt:lpstr>Также использовались библиотеки</vt:lpstr>
      <vt:lpstr>Код</vt:lpstr>
      <vt:lpstr>Код</vt:lpstr>
      <vt:lpstr>Код</vt:lpstr>
      <vt:lpstr>Код</vt:lpstr>
      <vt:lpstr>Презентация PowerPoint</vt:lpstr>
      <vt:lpstr>Аутентификация</vt:lpstr>
      <vt:lpstr>Презентация PowerPoint</vt:lpstr>
      <vt:lpstr>Презентация PowerPoint</vt:lpstr>
      <vt:lpstr>Что можно добавить в будущем?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Помощник Ижевска</dc:title>
  <cp:lastModifiedBy>Константин Стариков</cp:lastModifiedBy>
  <cp:revision>42</cp:revision>
  <dcterms:modified xsi:type="dcterms:W3CDTF">2021-06-02T20:57:22Z</dcterms:modified>
</cp:coreProperties>
</file>